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1920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353EE-13C1-4849-9384-A2D569451DED}" type="datetimeFigureOut">
              <a:rPr lang="zh-TW" altLang="en-US" smtClean="0"/>
              <a:pPr/>
              <a:t>2013/12/12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78FF5-3F21-43BA-B1DD-7BA769A77B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353EE-13C1-4849-9384-A2D569451DED}" type="datetimeFigureOut">
              <a:rPr lang="zh-TW" altLang="en-US" smtClean="0"/>
              <a:pPr/>
              <a:t>2013/12/12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78FF5-3F21-43BA-B1DD-7BA769A77B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353EE-13C1-4849-9384-A2D569451DED}" type="datetimeFigureOut">
              <a:rPr lang="zh-TW" altLang="en-US" smtClean="0"/>
              <a:pPr/>
              <a:t>2013/12/12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78FF5-3F21-43BA-B1DD-7BA769A77B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353EE-13C1-4849-9384-A2D569451DED}" type="datetimeFigureOut">
              <a:rPr lang="zh-TW" altLang="en-US" smtClean="0"/>
              <a:pPr/>
              <a:t>2013/12/12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78FF5-3F21-43BA-B1DD-7BA769A77B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353EE-13C1-4849-9384-A2D569451DED}" type="datetimeFigureOut">
              <a:rPr lang="zh-TW" altLang="en-US" smtClean="0"/>
              <a:pPr/>
              <a:t>2013/12/12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78FF5-3F21-43BA-B1DD-7BA769A77B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353EE-13C1-4849-9384-A2D569451DED}" type="datetimeFigureOut">
              <a:rPr lang="zh-TW" altLang="en-US" smtClean="0"/>
              <a:pPr/>
              <a:t>2013/12/12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78FF5-3F21-43BA-B1DD-7BA769A77B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353EE-13C1-4849-9384-A2D569451DED}" type="datetimeFigureOut">
              <a:rPr lang="zh-TW" altLang="en-US" smtClean="0"/>
              <a:pPr/>
              <a:t>2013/12/12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78FF5-3F21-43BA-B1DD-7BA769A77B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353EE-13C1-4849-9384-A2D569451DED}" type="datetimeFigureOut">
              <a:rPr lang="zh-TW" altLang="en-US" smtClean="0"/>
              <a:pPr/>
              <a:t>2013/12/12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78FF5-3F21-43BA-B1DD-7BA769A77B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353EE-13C1-4849-9384-A2D569451DED}" type="datetimeFigureOut">
              <a:rPr lang="zh-TW" altLang="en-US" smtClean="0"/>
              <a:pPr/>
              <a:t>2013/12/12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78FF5-3F21-43BA-B1DD-7BA769A77B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353EE-13C1-4849-9384-A2D569451DED}" type="datetimeFigureOut">
              <a:rPr lang="zh-TW" altLang="en-US" smtClean="0"/>
              <a:pPr/>
              <a:t>2013/12/12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78FF5-3F21-43BA-B1DD-7BA769A77B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353EE-13C1-4849-9384-A2D569451DED}" type="datetimeFigureOut">
              <a:rPr lang="zh-TW" altLang="en-US" smtClean="0"/>
              <a:pPr/>
              <a:t>2013/12/12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78FF5-3F21-43BA-B1DD-7BA769A77B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353EE-13C1-4849-9384-A2D569451DED}" type="datetimeFigureOut">
              <a:rPr lang="zh-TW" altLang="en-US" smtClean="0"/>
              <a:pPr/>
              <a:t>2013/12/12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78FF5-3F21-43BA-B1DD-7BA769A77B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48680" y="2411760"/>
            <a:ext cx="5976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ctr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Hei" pitchFamily="49" charset="-122"/>
                <a:ea typeface="SimHei" pitchFamily="49" charset="-122"/>
              </a:rPr>
              <a:t>  </a:t>
            </a:r>
            <a:endParaRPr kumimoji="1" lang="en-US" altLang="zh-TW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Hei" pitchFamily="49" charset="-122"/>
              <a:ea typeface="SimHei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0" y="1403648"/>
            <a:ext cx="6858000" cy="4760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kumimoji="1" lang="en-US" altLang="zh-TW" b="1" dirty="0">
                <a:latin typeface="SimHei" pitchFamily="49" charset="-122"/>
                <a:ea typeface="SimHei" pitchFamily="49" charset="-122"/>
              </a:rPr>
              <a:t>1.</a:t>
            </a:r>
            <a:r>
              <a:rPr kumimoji="1" lang="zh-TW" altLang="en-US" b="1" dirty="0">
                <a:latin typeface="SimHei" pitchFamily="49" charset="-122"/>
                <a:ea typeface="SimHei" pitchFamily="49" charset="-122"/>
              </a:rPr>
              <a:t>活動目的：</a:t>
            </a:r>
            <a:r>
              <a:rPr kumimoji="1" lang="zh-TW" altLang="en-US" dirty="0" smtClean="0">
                <a:latin typeface="SimHei" pitchFamily="49" charset="-122"/>
                <a:ea typeface="SimHei" pitchFamily="49" charset="-122"/>
              </a:rPr>
              <a:t>籃球運動學習</a:t>
            </a:r>
            <a:r>
              <a:rPr kumimoji="1" lang="zh-TW" altLang="en-US" dirty="0">
                <a:latin typeface="SimHei" pitchFamily="49" charset="-122"/>
                <a:ea typeface="SimHei" pitchFamily="49" charset="-122"/>
              </a:rPr>
              <a:t>引導</a:t>
            </a:r>
            <a:r>
              <a:rPr kumimoji="1" lang="zh-TW" altLang="en-US" dirty="0" smtClean="0">
                <a:latin typeface="SimHei" pitchFamily="49" charset="-122"/>
                <a:ea typeface="SimHei" pitchFamily="49" charset="-122"/>
              </a:rPr>
              <a:t>小球員的運動力 社交力、抗壓力、</a:t>
            </a:r>
            <a:endParaRPr kumimoji="1" lang="en-US" altLang="zh-TW" dirty="0" smtClean="0">
              <a:latin typeface="SimHei" pitchFamily="49" charset="-122"/>
              <a:ea typeface="SimHei" pitchFamily="49" charset="-122"/>
            </a:endParaRPr>
          </a:p>
          <a:p>
            <a:pPr>
              <a:lnSpc>
                <a:spcPts val="2800"/>
              </a:lnSpc>
            </a:pPr>
            <a:r>
              <a:rPr kumimoji="1" lang="zh-TW" altLang="en-US" dirty="0">
                <a:latin typeface="SimHei" pitchFamily="49" charset="-122"/>
                <a:ea typeface="SimHei" pitchFamily="49" charset="-122"/>
              </a:rPr>
              <a:t> </a:t>
            </a:r>
            <a:r>
              <a:rPr kumimoji="1" lang="zh-TW" altLang="en-US" dirty="0" smtClean="0">
                <a:latin typeface="SimHei" pitchFamily="49" charset="-122"/>
                <a:ea typeface="SimHei" pitchFamily="49" charset="-122"/>
              </a:rPr>
              <a:t>           分享力、突破習慣、勇於嘗試、競爭力、臨場力、挫</a:t>
            </a:r>
            <a:endParaRPr kumimoji="1" lang="en-US" altLang="zh-TW" dirty="0" smtClean="0">
              <a:latin typeface="SimHei" pitchFamily="49" charset="-122"/>
              <a:ea typeface="SimHei" pitchFamily="49" charset="-122"/>
            </a:endParaRPr>
          </a:p>
          <a:p>
            <a:pPr>
              <a:lnSpc>
                <a:spcPts val="2800"/>
              </a:lnSpc>
            </a:pPr>
            <a:r>
              <a:rPr kumimoji="1" lang="zh-TW" altLang="en-US" dirty="0">
                <a:latin typeface="SimHei" pitchFamily="49" charset="-122"/>
                <a:ea typeface="SimHei" pitchFamily="49" charset="-122"/>
              </a:rPr>
              <a:t> </a:t>
            </a:r>
            <a:r>
              <a:rPr kumimoji="1" lang="zh-TW" altLang="en-US" dirty="0" smtClean="0">
                <a:latin typeface="SimHei" pitchFamily="49" charset="-122"/>
                <a:ea typeface="SimHei" pitchFamily="49" charset="-122"/>
              </a:rPr>
              <a:t>           折恢復力，有效的運動引導反饋，內化至小球員們的</a:t>
            </a:r>
            <a:endParaRPr kumimoji="1" lang="en-US" altLang="zh-TW" dirty="0" smtClean="0">
              <a:latin typeface="SimHei" pitchFamily="49" charset="-122"/>
              <a:ea typeface="SimHei" pitchFamily="49" charset="-122"/>
            </a:endParaRPr>
          </a:p>
          <a:p>
            <a:pPr>
              <a:lnSpc>
                <a:spcPts val="2800"/>
              </a:lnSpc>
            </a:pPr>
            <a:r>
              <a:rPr kumimoji="1" lang="zh-TW" altLang="en-US" dirty="0">
                <a:latin typeface="SimHei" pitchFamily="49" charset="-122"/>
                <a:ea typeface="SimHei" pitchFamily="49" charset="-122"/>
              </a:rPr>
              <a:t> </a:t>
            </a:r>
            <a:r>
              <a:rPr kumimoji="1" lang="zh-TW" altLang="en-US" dirty="0" smtClean="0">
                <a:latin typeface="SimHei" pitchFamily="49" charset="-122"/>
                <a:ea typeface="SimHei" pitchFamily="49" charset="-122"/>
              </a:rPr>
              <a:t>           生活教育中 ，面對未來、勇於挑戰、絕不放棄的運</a:t>
            </a:r>
            <a:endParaRPr kumimoji="1" lang="en-US" altLang="zh-TW" dirty="0" smtClean="0">
              <a:latin typeface="SimHei" pitchFamily="49" charset="-122"/>
              <a:ea typeface="SimHei" pitchFamily="49" charset="-122"/>
            </a:endParaRPr>
          </a:p>
          <a:p>
            <a:pPr>
              <a:lnSpc>
                <a:spcPts val="2800"/>
              </a:lnSpc>
            </a:pPr>
            <a:r>
              <a:rPr kumimoji="1" lang="zh-TW" altLang="en-US" dirty="0">
                <a:latin typeface="SimHei" pitchFamily="49" charset="-122"/>
                <a:ea typeface="SimHei" pitchFamily="49" charset="-122"/>
              </a:rPr>
              <a:t> </a:t>
            </a:r>
            <a:r>
              <a:rPr kumimoji="1" lang="zh-TW" altLang="en-US" dirty="0" smtClean="0">
                <a:latin typeface="SimHei" pitchFamily="49" charset="-122"/>
                <a:ea typeface="SimHei" pitchFamily="49" charset="-122"/>
              </a:rPr>
              <a:t>           動人特質  </a:t>
            </a:r>
            <a:r>
              <a:rPr kumimoji="1" lang="en-US" altLang="zh-TW" dirty="0" smtClean="0">
                <a:latin typeface="SimHei" pitchFamily="49" charset="-122"/>
                <a:ea typeface="SimHei" pitchFamily="49" charset="-122"/>
              </a:rPr>
              <a:t>Because we care</a:t>
            </a:r>
          </a:p>
          <a:p>
            <a:pPr lvl="0" fontAlgn="ctr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1" lang="en-US" altLang="zh-TW" b="1" dirty="0">
                <a:latin typeface="SimHei" pitchFamily="49" charset="-122"/>
                <a:ea typeface="SimHei" pitchFamily="49" charset="-122"/>
              </a:rPr>
              <a:t>2.</a:t>
            </a:r>
            <a:r>
              <a:rPr kumimoji="1" lang="zh-TW" altLang="en-US" b="1" dirty="0">
                <a:latin typeface="SimHei" pitchFamily="49" charset="-122"/>
                <a:ea typeface="SimHei" pitchFamily="49" charset="-122"/>
              </a:rPr>
              <a:t>課程內容</a:t>
            </a:r>
            <a:r>
              <a:rPr lang="zh-TW" altLang="en-US" dirty="0" smtClean="0">
                <a:latin typeface="SimHei" pitchFamily="49" charset="-122"/>
                <a:ea typeface="SimHei" pitchFamily="49" charset="-122"/>
              </a:rPr>
              <a:t>：</a:t>
            </a:r>
            <a:r>
              <a:rPr kumimoji="1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Hei" pitchFamily="49" charset="-122"/>
                <a:ea typeface="SimHei" pitchFamily="49" charset="-122"/>
              </a:rPr>
              <a:t>籃球基本動作</a:t>
            </a:r>
            <a:r>
              <a:rPr kumimoji="1" lang="en-US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Hei" pitchFamily="49" charset="-122"/>
                <a:ea typeface="SimHei" pitchFamily="49" charset="-122"/>
              </a:rPr>
              <a:t>.</a:t>
            </a:r>
            <a:r>
              <a:rPr kumimoji="1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Hei" pitchFamily="49" charset="-122"/>
                <a:ea typeface="SimHei" pitchFamily="49" charset="-122"/>
              </a:rPr>
              <a:t>規則</a:t>
            </a:r>
            <a:r>
              <a:rPr kumimoji="1" lang="en-US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Hei" pitchFamily="49" charset="-122"/>
                <a:ea typeface="SimHei" pitchFamily="49" charset="-122"/>
              </a:rPr>
              <a:t>.</a:t>
            </a:r>
            <a:r>
              <a:rPr kumimoji="1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Hei" pitchFamily="49" charset="-122"/>
                <a:ea typeface="SimHei" pitchFamily="49" charset="-122"/>
              </a:rPr>
              <a:t>基本體能訓練</a:t>
            </a:r>
            <a:r>
              <a:rPr kumimoji="1" lang="en-US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Hei" pitchFamily="49" charset="-122"/>
                <a:ea typeface="SimHei" pitchFamily="49" charset="-122"/>
              </a:rPr>
              <a:t>.</a:t>
            </a:r>
            <a:r>
              <a:rPr kumimoji="1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Hei" pitchFamily="49" charset="-122"/>
                <a:ea typeface="SimHei" pitchFamily="49" charset="-122"/>
              </a:rPr>
              <a:t>團隊紀律</a:t>
            </a:r>
            <a:r>
              <a:rPr kumimoji="1" lang="en-US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Hei" pitchFamily="49" charset="-122"/>
                <a:ea typeface="SimHei" pitchFamily="49" charset="-122"/>
              </a:rPr>
              <a:t>.</a:t>
            </a:r>
            <a:r>
              <a:rPr kumimoji="1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Hei" pitchFamily="49" charset="-122"/>
                <a:ea typeface="SimHei" pitchFamily="49" charset="-122"/>
              </a:rPr>
              <a:t>分組比</a:t>
            </a:r>
            <a:endParaRPr kumimoji="1" lang="en-US" altLang="zh-TW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Hei" pitchFamily="49" charset="-122"/>
              <a:ea typeface="SimHei" pitchFamily="49" charset="-122"/>
            </a:endParaRPr>
          </a:p>
          <a:p>
            <a:pPr lvl="0" fontAlgn="ctr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1" lang="zh-TW" altLang="en-US" dirty="0">
                <a:latin typeface="SimHei" pitchFamily="49" charset="-122"/>
                <a:ea typeface="SimHei" pitchFamily="49" charset="-122"/>
              </a:rPr>
              <a:t> </a:t>
            </a:r>
            <a:r>
              <a:rPr kumimoji="1" lang="zh-TW" altLang="en-US" dirty="0" smtClean="0">
                <a:latin typeface="SimHei" pitchFamily="49" charset="-122"/>
                <a:ea typeface="SimHei" pitchFamily="49" charset="-122"/>
              </a:rPr>
              <a:t>           </a:t>
            </a:r>
            <a:r>
              <a:rPr kumimoji="1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Hei" pitchFamily="49" charset="-122"/>
                <a:ea typeface="SimHei" pitchFamily="49" charset="-122"/>
              </a:rPr>
              <a:t>賽</a:t>
            </a:r>
            <a:r>
              <a:rPr kumimoji="1" lang="en-US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Hei" pitchFamily="49" charset="-122"/>
                <a:ea typeface="SimHei" pitchFamily="49" charset="-122"/>
              </a:rPr>
              <a:t>.</a:t>
            </a:r>
            <a:r>
              <a:rPr kumimoji="1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Hei" pitchFamily="49" charset="-122"/>
                <a:ea typeface="SimHei" pitchFamily="49" charset="-122"/>
              </a:rPr>
              <a:t>運動人職場態度養成，感謝家人、自主訓練</a:t>
            </a:r>
            <a:endParaRPr kumimoji="1" lang="en-US" altLang="zh-TW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Hei" pitchFamily="49" charset="-122"/>
              <a:ea typeface="SimHei" pitchFamily="49" charset="-122"/>
            </a:endParaRPr>
          </a:p>
          <a:p>
            <a:pPr lvl="0" fontAlgn="ctr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1" lang="en-US" altLang="zh-TW" b="1" dirty="0">
                <a:latin typeface="SimHei" pitchFamily="49" charset="-122"/>
                <a:ea typeface="SimHei" pitchFamily="49" charset="-122"/>
              </a:rPr>
              <a:t>3.</a:t>
            </a:r>
            <a:r>
              <a:rPr kumimoji="1" lang="zh-TW" altLang="en-US" b="1" dirty="0">
                <a:latin typeface="SimHei" pitchFamily="49" charset="-122"/>
                <a:ea typeface="SimHei" pitchFamily="49" charset="-122"/>
              </a:rPr>
              <a:t>活動時間：</a:t>
            </a:r>
            <a:r>
              <a:rPr kumimoji="1" lang="en-US" altLang="zh-TW" b="1" dirty="0" smtClean="0">
                <a:latin typeface="SimHei" pitchFamily="49" charset="-122"/>
                <a:ea typeface="SimHei" pitchFamily="49" charset="-122"/>
              </a:rPr>
              <a:t>2014</a:t>
            </a:r>
            <a:r>
              <a:rPr kumimoji="1" lang="zh-TW" altLang="en-US" b="1" dirty="0" smtClean="0">
                <a:latin typeface="SimHei" pitchFamily="49" charset="-122"/>
                <a:ea typeface="SimHei" pitchFamily="49" charset="-122"/>
              </a:rPr>
              <a:t>年</a:t>
            </a:r>
            <a:r>
              <a:rPr kumimoji="1" lang="en-US" altLang="zh-TW" b="1" dirty="0" smtClean="0">
                <a:latin typeface="SimHei" pitchFamily="49" charset="-122"/>
                <a:ea typeface="SimHei" pitchFamily="49" charset="-122"/>
              </a:rPr>
              <a:t>2</a:t>
            </a:r>
            <a:r>
              <a:rPr kumimoji="1" lang="zh-TW" altLang="en-US" b="1" dirty="0" smtClean="0">
                <a:latin typeface="SimHei" pitchFamily="49" charset="-122"/>
                <a:ea typeface="SimHei" pitchFamily="49" charset="-122"/>
              </a:rPr>
              <a:t>月</a:t>
            </a:r>
            <a:r>
              <a:rPr kumimoji="1" lang="en-US" altLang="zh-TW" b="1" dirty="0" smtClean="0">
                <a:latin typeface="SimHei" pitchFamily="49" charset="-122"/>
                <a:ea typeface="SimHei" pitchFamily="49" charset="-122"/>
              </a:rPr>
              <a:t>8.15</a:t>
            </a:r>
            <a:r>
              <a:rPr kumimoji="1" lang="zh-TW" altLang="en-US" b="1" dirty="0" smtClean="0">
                <a:latin typeface="SimHei" pitchFamily="49" charset="-122"/>
                <a:ea typeface="SimHei" pitchFamily="49" charset="-122"/>
              </a:rPr>
              <a:t>日 兩週的星期六</a:t>
            </a:r>
            <a:r>
              <a:rPr kumimoji="1" lang="en-US" altLang="zh-TW" b="1" dirty="0">
                <a:latin typeface="SimHei" pitchFamily="49" charset="-122"/>
                <a:ea typeface="SimHei" pitchFamily="49" charset="-122"/>
              </a:rPr>
              <a:t> </a:t>
            </a:r>
            <a:r>
              <a:rPr kumimoji="1" lang="en-US" altLang="zh-TW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Hei" pitchFamily="49" charset="-122"/>
                <a:ea typeface="SimHei" pitchFamily="49" charset="-122"/>
              </a:rPr>
              <a:t>AM0830</a:t>
            </a:r>
            <a:r>
              <a:rPr kumimoji="1" lang="en-US" altLang="zh-TW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</a:rPr>
              <a:t>~</a:t>
            </a:r>
            <a:r>
              <a:rPr kumimoji="1" lang="en-US" altLang="zh-TW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Hei" pitchFamily="49" charset="-122"/>
                <a:ea typeface="SimHei" pitchFamily="49" charset="-122"/>
              </a:rPr>
              <a:t>1130</a:t>
            </a:r>
          </a:p>
          <a:p>
            <a:pPr lvl="0" fontAlgn="ctr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1" lang="en-US" altLang="zh-TW" b="1" dirty="0">
                <a:latin typeface="SimHei" pitchFamily="49" charset="-122"/>
                <a:ea typeface="SimHei" pitchFamily="49" charset="-122"/>
              </a:rPr>
              <a:t>4.</a:t>
            </a:r>
            <a:r>
              <a:rPr kumimoji="1" lang="zh-TW" altLang="en-US" b="1" dirty="0">
                <a:latin typeface="SimHei" pitchFamily="49" charset="-122"/>
                <a:ea typeface="SimHei" pitchFamily="49" charset="-122"/>
              </a:rPr>
              <a:t>主辦單位</a:t>
            </a:r>
            <a:r>
              <a:rPr kumimoji="1" lang="zh-TW" altLang="en-US" b="1" dirty="0" smtClean="0">
                <a:latin typeface="SimHei" pitchFamily="49" charset="-122"/>
                <a:ea typeface="SimHei" pitchFamily="49" charset="-122"/>
              </a:rPr>
              <a:t>：</a:t>
            </a:r>
            <a:r>
              <a:rPr kumimoji="1" lang="zh-TW" altLang="en-US" dirty="0" smtClean="0">
                <a:latin typeface="SimHei" pitchFamily="49" charset="-122"/>
                <a:ea typeface="SimHei" pitchFamily="49" charset="-122"/>
              </a:rPr>
              <a:t>台南市政府社會局</a:t>
            </a:r>
            <a:endParaRPr kumimoji="1" lang="en-US" altLang="zh-TW" dirty="0" smtClean="0">
              <a:latin typeface="SimHei" pitchFamily="49" charset="-122"/>
              <a:ea typeface="SimHei" pitchFamily="49" charset="-122"/>
            </a:endParaRPr>
          </a:p>
          <a:p>
            <a:pPr lvl="0" fontAlgn="ctr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1" lang="en-US" altLang="zh-TW" b="1" dirty="0" smtClean="0">
                <a:latin typeface="SimHei" pitchFamily="49" charset="-122"/>
                <a:ea typeface="SimHei" pitchFamily="49" charset="-122"/>
              </a:rPr>
              <a:t>5.</a:t>
            </a:r>
            <a:r>
              <a:rPr kumimoji="1" lang="zh-TW" altLang="en-US" b="1" dirty="0" smtClean="0">
                <a:latin typeface="SimHei" pitchFamily="49" charset="-122"/>
                <a:ea typeface="SimHei" pitchFamily="49" charset="-122"/>
              </a:rPr>
              <a:t>合</a:t>
            </a:r>
            <a:r>
              <a:rPr kumimoji="1" lang="zh-TW" altLang="en-US" b="1" dirty="0" smtClean="0">
                <a:latin typeface="SimHei" pitchFamily="49" charset="-122"/>
                <a:ea typeface="SimHei" pitchFamily="49" charset="-122"/>
              </a:rPr>
              <a:t>辦</a:t>
            </a:r>
            <a:r>
              <a:rPr kumimoji="1" lang="zh-TW" altLang="en-US" b="1" dirty="0">
                <a:latin typeface="SimHei" pitchFamily="49" charset="-122"/>
                <a:ea typeface="SimHei" pitchFamily="49" charset="-122"/>
              </a:rPr>
              <a:t>單位</a:t>
            </a:r>
            <a:r>
              <a:rPr kumimoji="1" lang="zh-TW" altLang="en-US" b="1" dirty="0" smtClean="0">
                <a:latin typeface="SimHei" pitchFamily="49" charset="-122"/>
                <a:ea typeface="SimHei" pitchFamily="49" charset="-122"/>
              </a:rPr>
              <a:t>：</a:t>
            </a:r>
            <a:r>
              <a:rPr kumimoji="1" lang="zh-TW" altLang="en-US" dirty="0">
                <a:latin typeface="SimHei" pitchFamily="49" charset="-122"/>
                <a:ea typeface="SimHei" pitchFamily="49" charset="-122"/>
              </a:rPr>
              <a:t>中華強友文教協會</a:t>
            </a:r>
            <a:endParaRPr kumimoji="1" lang="en-US" altLang="zh-TW" dirty="0">
              <a:latin typeface="SimHei" pitchFamily="49" charset="-122"/>
              <a:ea typeface="SimHei" pitchFamily="49" charset="-122"/>
            </a:endParaRPr>
          </a:p>
          <a:p>
            <a:pPr lvl="0" fontAlgn="ctr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1" lang="en-US" altLang="zh-TW" b="1" dirty="0" smtClean="0">
                <a:latin typeface="SimHei" pitchFamily="49" charset="-122"/>
                <a:ea typeface="SimHei" pitchFamily="49" charset="-122"/>
              </a:rPr>
              <a:t>6.</a:t>
            </a:r>
            <a:r>
              <a:rPr kumimoji="1" lang="zh-TW" altLang="en-US" b="1" dirty="0">
                <a:latin typeface="SimHei" pitchFamily="49" charset="-122"/>
                <a:ea typeface="SimHei" pitchFamily="49" charset="-122"/>
              </a:rPr>
              <a:t>教練團隊：</a:t>
            </a:r>
            <a:r>
              <a:rPr kumimoji="0" lang="zh-TW" altLang="en-US" dirty="0" smtClean="0">
                <a:latin typeface="SimHei" pitchFamily="2" charset="-122"/>
                <a:ea typeface="SimHei" pitchFamily="2" charset="-122"/>
              </a:rPr>
              <a:t>長榮大學運動競技系</a:t>
            </a:r>
            <a:r>
              <a:rPr kumimoji="1" lang="zh-TW" altLang="en-US" dirty="0" smtClean="0">
                <a:latin typeface="SimHei" pitchFamily="49" charset="-122"/>
                <a:ea typeface="SimHei" pitchFamily="49" charset="-122"/>
              </a:rPr>
              <a:t>、教練丹尼爾 </a:t>
            </a:r>
            <a:endParaRPr kumimoji="1" lang="en-US" altLang="zh-TW" dirty="0" smtClean="0">
              <a:latin typeface="SimHei" pitchFamily="49" charset="-122"/>
              <a:ea typeface="SimHei" pitchFamily="49" charset="-122"/>
            </a:endParaRPr>
          </a:p>
          <a:p>
            <a:pPr lvl="0" fontAlgn="ctr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1" lang="en-US" altLang="zh-TW" b="1" dirty="0">
                <a:latin typeface="SimHei" pitchFamily="49" charset="-122"/>
                <a:ea typeface="SimHei" pitchFamily="49" charset="-122"/>
              </a:rPr>
              <a:t>7</a:t>
            </a:r>
            <a:r>
              <a:rPr kumimoji="1" lang="en-US" altLang="zh-TW" b="1" dirty="0" smtClean="0">
                <a:latin typeface="SimHei" pitchFamily="49" charset="-122"/>
                <a:ea typeface="SimHei" pitchFamily="49" charset="-122"/>
              </a:rPr>
              <a:t>.</a:t>
            </a:r>
            <a:r>
              <a:rPr kumimoji="1" lang="zh-TW" altLang="en-US" b="1" dirty="0">
                <a:latin typeface="SimHei" pitchFamily="49" charset="-122"/>
                <a:ea typeface="SimHei" pitchFamily="49" charset="-122"/>
              </a:rPr>
              <a:t>活動</a:t>
            </a:r>
            <a:r>
              <a:rPr kumimoji="1" lang="zh-TW" altLang="en-US" b="1" dirty="0" smtClean="0">
                <a:latin typeface="SimHei" pitchFamily="49" charset="-122"/>
                <a:ea typeface="SimHei" pitchFamily="49" charset="-122"/>
              </a:rPr>
              <a:t>流程：</a:t>
            </a:r>
            <a:endParaRPr kumimoji="1" lang="en-US" altLang="zh-TW" b="1" dirty="0">
              <a:latin typeface="SimHei" pitchFamily="49" charset="-122"/>
              <a:ea typeface="SimHei" pitchFamily="49" charset="-122"/>
            </a:endParaRPr>
          </a:p>
          <a:p>
            <a:pPr lvl="0" fontAlgn="ctr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1" lang="en-US" altLang="zh-TW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Hei" pitchFamily="49" charset="-122"/>
              <a:ea typeface="SimHei" pitchFamily="49" charset="-122"/>
            </a:endParaRPr>
          </a:p>
        </p:txBody>
      </p:sp>
      <p:graphicFrame>
        <p:nvGraphicFramePr>
          <p:cNvPr id="13" name="表格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14014472"/>
              </p:ext>
            </p:extLst>
          </p:nvPr>
        </p:nvGraphicFramePr>
        <p:xfrm>
          <a:off x="1486496" y="5868144"/>
          <a:ext cx="4608513" cy="14998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0882"/>
                <a:gridCol w="1629438"/>
                <a:gridCol w="1728193"/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時間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第一週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第二週</a:t>
                      </a:r>
                      <a:endParaRPr lang="zh-TW" altLang="en-US" dirty="0"/>
                    </a:p>
                  </a:txBody>
                  <a:tcPr/>
                </a:tc>
              </a:tr>
              <a:tr h="378042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0830~0930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基本動作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小組練習</a:t>
                      </a:r>
                      <a:endParaRPr lang="zh-TW" altLang="en-US" dirty="0"/>
                    </a:p>
                  </a:txBody>
                  <a:tcPr/>
                </a:tc>
              </a:tr>
              <a:tr h="3780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0930~1030</a:t>
                      </a:r>
                      <a:endParaRPr lang="zh-TW" alt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團隊競賽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個人測驗</a:t>
                      </a:r>
                      <a:endParaRPr lang="zh-TW" altLang="en-US" dirty="0"/>
                    </a:p>
                  </a:txBody>
                  <a:tcPr/>
                </a:tc>
              </a:tr>
              <a:tr h="3780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1030~1130</a:t>
                      </a:r>
                      <a:endParaRPr lang="zh-TW" alt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分組比賽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分組對抗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矩形 13"/>
          <p:cNvSpPr/>
          <p:nvPr/>
        </p:nvSpPr>
        <p:spPr>
          <a:xfrm>
            <a:off x="1428736" y="357158"/>
            <a:ext cx="430438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zh-TW" altLang="en-US" sz="3200" dirty="0" smtClean="0">
                <a:latin typeface="SimHei" pitchFamily="49" charset="-122"/>
                <a:ea typeface="SimHei" pitchFamily="49" charset="-122"/>
              </a:rPr>
              <a:t>台南市政府社會局</a:t>
            </a:r>
            <a:endParaRPr lang="en-US" altLang="zh-TW" sz="3200" b="1" dirty="0" smtClean="0">
              <a:solidFill>
                <a:srgbClr val="FF3399"/>
              </a:solidFill>
              <a:latin typeface="SimHei" pitchFamily="49" charset="-122"/>
              <a:ea typeface="SimHei" pitchFamily="49" charset="-122"/>
            </a:endParaRPr>
          </a:p>
          <a:p>
            <a:pPr algn="ctr"/>
            <a:r>
              <a:rPr lang="zh-TW" altLang="en-US" sz="3200" b="1" dirty="0" smtClean="0">
                <a:solidFill>
                  <a:srgbClr val="FF3399"/>
                </a:solidFill>
                <a:latin typeface="SimHei" pitchFamily="49" charset="-122"/>
                <a:ea typeface="SimHei" pitchFamily="49" charset="-122"/>
              </a:rPr>
              <a:t>善化</a:t>
            </a:r>
            <a:r>
              <a:rPr lang="zh-TW" altLang="en-US" sz="3200" b="1" dirty="0" smtClean="0">
                <a:solidFill>
                  <a:srgbClr val="FF3399"/>
                </a:solidFill>
                <a:latin typeface="SimHei" pitchFamily="49" charset="-122"/>
                <a:ea typeface="SimHei" pitchFamily="49" charset="-122"/>
              </a:rPr>
              <a:t>區公益籃球運動力</a:t>
            </a:r>
            <a:endParaRPr lang="zh-TW" altLang="en-US" sz="32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32656" y="251520"/>
            <a:ext cx="6172200" cy="15240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3399"/>
                </a:solidFill>
                <a:latin typeface="SimHei" pitchFamily="49" charset="-122"/>
                <a:ea typeface="SimHei" pitchFamily="49" charset="-122"/>
              </a:rPr>
              <a:t>籃球教練簡介</a:t>
            </a:r>
            <a:endParaRPr lang="zh-TW" altLang="en-US" b="1" dirty="0">
              <a:solidFill>
                <a:srgbClr val="FF3399"/>
              </a:solidFill>
              <a:latin typeface="SimHei" pitchFamily="49" charset="-122"/>
              <a:ea typeface="SimHei" pitchFamily="49" charset="-122"/>
            </a:endParaRPr>
          </a:p>
        </p:txBody>
      </p:sp>
      <p:pic>
        <p:nvPicPr>
          <p:cNvPr id="7" name="圖片 6" descr="11710_592412204102358_709021251_n.jpg"/>
          <p:cNvPicPr>
            <a:picLocks noChangeAspect="1"/>
          </p:cNvPicPr>
          <p:nvPr/>
        </p:nvPicPr>
        <p:blipFill>
          <a:blip r:embed="rId2" cstate="print"/>
          <a:srcRect l="19201" t="35300" r="16400" b="18500"/>
          <a:stretch>
            <a:fillRect/>
          </a:stretch>
        </p:blipFill>
        <p:spPr>
          <a:xfrm>
            <a:off x="260648" y="2267744"/>
            <a:ext cx="3312368" cy="29216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圖片 8" descr="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8640" y="8100392"/>
            <a:ext cx="6669360" cy="857250"/>
          </a:xfrm>
          <a:prstGeom prst="rect">
            <a:avLst/>
          </a:prstGeom>
        </p:spPr>
      </p:pic>
      <p:pic>
        <p:nvPicPr>
          <p:cNvPr id="10" name="圖片 9" descr="image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652120"/>
            <a:ext cx="2564904" cy="2576354"/>
          </a:xfrm>
          <a:prstGeom prst="rect">
            <a:avLst/>
          </a:prstGeom>
        </p:spPr>
      </p:pic>
      <p:pic>
        <p:nvPicPr>
          <p:cNvPr id="11" name="圖片 10" descr="IMAG1853.jpg"/>
          <p:cNvPicPr>
            <a:picLocks noChangeAspect="1"/>
          </p:cNvPicPr>
          <p:nvPr/>
        </p:nvPicPr>
        <p:blipFill>
          <a:blip r:embed="rId5" cstate="print"/>
          <a:srcRect l="35700" t="17557" r="26501"/>
          <a:stretch>
            <a:fillRect/>
          </a:stretch>
        </p:blipFill>
        <p:spPr>
          <a:xfrm>
            <a:off x="3861048" y="4283968"/>
            <a:ext cx="2736304" cy="356912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文字方塊 13"/>
          <p:cNvSpPr txBox="1"/>
          <p:nvPr/>
        </p:nvSpPr>
        <p:spPr>
          <a:xfrm>
            <a:off x="3789040" y="2699792"/>
            <a:ext cx="20505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400" b="1" dirty="0" smtClean="0">
                <a:solidFill>
                  <a:srgbClr val="FF3399"/>
                </a:solidFill>
                <a:latin typeface="SimHei" pitchFamily="49" charset="-122"/>
                <a:ea typeface="SimHei" pitchFamily="49" charset="-122"/>
              </a:rPr>
              <a:t>COACH DANIEL</a:t>
            </a:r>
            <a:endParaRPr lang="zh-TW" altLang="en-US" sz="2400" b="1" dirty="0">
              <a:solidFill>
                <a:srgbClr val="FF3399"/>
              </a:solidFill>
              <a:latin typeface="SimHei" pitchFamily="49" charset="-122"/>
              <a:ea typeface="SimHei" pitchFamily="49" charset="-122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4581128" y="3635896"/>
            <a:ext cx="17395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400" b="1" dirty="0" smtClean="0">
                <a:solidFill>
                  <a:srgbClr val="FF3399"/>
                </a:solidFill>
                <a:latin typeface="SimHei" pitchFamily="49" charset="-122"/>
                <a:ea typeface="SimHei" pitchFamily="49" charset="-122"/>
              </a:rPr>
              <a:t>COACH ALEX</a:t>
            </a:r>
            <a:endParaRPr lang="zh-TW" altLang="en-US" sz="2400" b="1" dirty="0">
              <a:solidFill>
                <a:srgbClr val="FF3399"/>
              </a:solidFill>
              <a:latin typeface="SimHei" pitchFamily="49" charset="-122"/>
              <a:ea typeface="SimHei" pitchFamily="49" charset="-122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2590258" y="7596336"/>
            <a:ext cx="1112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FF3399"/>
                </a:solidFill>
                <a:latin typeface="SimHei" pitchFamily="49" charset="-122"/>
                <a:ea typeface="SimHei" pitchFamily="49" charset="-122"/>
              </a:rPr>
              <a:t>助教團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179512"/>
            <a:ext cx="6515100" cy="749432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solidFill>
                  <a:srgbClr val="FF3399"/>
                </a:solidFill>
                <a:latin typeface="SimHei" pitchFamily="49" charset="-122"/>
                <a:ea typeface="SimHei" pitchFamily="49" charset="-122"/>
              </a:rPr>
              <a:t>把</a:t>
            </a:r>
            <a:r>
              <a:rPr lang="zh-TW" altLang="en-US" b="1" dirty="0" smtClean="0">
                <a:solidFill>
                  <a:srgbClr val="FF3399"/>
                </a:solidFill>
                <a:latin typeface="SimHei" pitchFamily="49" charset="-122"/>
                <a:ea typeface="SimHei" pitchFamily="49" charset="-122"/>
              </a:rPr>
              <a:t>運動人態度生活交給他們</a:t>
            </a:r>
            <a:endParaRPr lang="zh-TW" altLang="en-US" b="1" dirty="0">
              <a:solidFill>
                <a:srgbClr val="FF3399"/>
              </a:solidFill>
              <a:latin typeface="SimHei" pitchFamily="49" charset="-122"/>
              <a:ea typeface="SimHei" pitchFamily="49" charset="-122"/>
            </a:endParaRPr>
          </a:p>
        </p:txBody>
      </p:sp>
      <p:pic>
        <p:nvPicPr>
          <p:cNvPr id="4" name="內容版面配置區 3" descr="宣誓海報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5803"/>
          <a:stretch>
            <a:fillRect/>
          </a:stretch>
        </p:blipFill>
        <p:spPr>
          <a:xfrm>
            <a:off x="476672" y="1187624"/>
            <a:ext cx="6120680" cy="773142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1451</TotalTime>
  <Words>206</Words>
  <Application>Microsoft Office PowerPoint</Application>
  <PresentationFormat>如螢幕大小 (4:3)</PresentationFormat>
  <Paragraphs>32</Paragraphs>
  <Slides>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Office 佈景主題</vt:lpstr>
      <vt:lpstr>投影片 1</vt:lpstr>
      <vt:lpstr>籃球教練簡介</vt:lpstr>
      <vt:lpstr>把運動人態度生活交給他們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善化區公益籃球 運動力 無限大</dc:title>
  <dc:creator>LBJ</dc:creator>
  <cp:lastModifiedBy>abc</cp:lastModifiedBy>
  <cp:revision>10</cp:revision>
  <dcterms:created xsi:type="dcterms:W3CDTF">2013-12-11T13:46:35Z</dcterms:created>
  <dcterms:modified xsi:type="dcterms:W3CDTF">2013-12-13T05:17:01Z</dcterms:modified>
</cp:coreProperties>
</file>